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5.png" ContentType="image/pn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15268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7120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380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0400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7120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6380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15268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0400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15268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57120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6380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50400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57120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6380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64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4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36F35DA-26F2-42B2-A91A-CFF4ABF40E4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 hidden="1"/>
          <p:cNvSpPr/>
          <p:nvPr/>
        </p:nvSpPr>
        <p:spPr>
          <a:xfrm>
            <a:off x="0" y="5292000"/>
            <a:ext cx="10076760" cy="3754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 hidden="1"/>
          <p:cNvSpPr/>
          <p:nvPr/>
        </p:nvSpPr>
        <p:spPr>
          <a:xfrm>
            <a:off x="0" y="5236920"/>
            <a:ext cx="10076760" cy="52560"/>
          </a:xfrm>
          <a:prstGeom prst="rect">
            <a:avLst/>
          </a:prstGeom>
          <a:solidFill>
            <a:srgbClr val="1cade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Line 3"/>
          <p:cNvSpPr/>
          <p:nvPr/>
        </p:nvSpPr>
        <p:spPr>
          <a:xfrm>
            <a:off x="986400" y="1436400"/>
            <a:ext cx="824040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"/>
          <p:cNvSpPr/>
          <p:nvPr/>
        </p:nvSpPr>
        <p:spPr>
          <a:xfrm>
            <a:off x="2520" y="5292000"/>
            <a:ext cx="10074240" cy="3754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5"/>
          <p:cNvSpPr/>
          <p:nvPr/>
        </p:nvSpPr>
        <p:spPr>
          <a:xfrm>
            <a:off x="0" y="5236920"/>
            <a:ext cx="10074240" cy="50760"/>
          </a:xfrm>
          <a:prstGeom prst="rect">
            <a:avLst/>
          </a:prstGeom>
          <a:solidFill>
            <a:srgbClr val="1cade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Line 6"/>
          <p:cNvSpPr/>
          <p:nvPr/>
        </p:nvSpPr>
        <p:spPr>
          <a:xfrm>
            <a:off x="997920" y="3590640"/>
            <a:ext cx="816480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7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Click to edit the outline text format</a:t>
            </a:r>
            <a:endParaRPr b="0" lang="en-US" sz="2640" spc="-1" strike="noStrike">
              <a:latin typeface="Arial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320" spc="-1" strike="noStrike">
                <a:latin typeface="Arial"/>
              </a:rPr>
              <a:t>Second Outline Level</a:t>
            </a:r>
            <a:endParaRPr b="0" lang="en-US" sz="2320" spc="-1" strike="noStrike">
              <a:latin typeface="Arial"/>
            </a:endParaRPr>
          </a:p>
          <a:p>
            <a:pPr lvl="2" marL="1296000" indent="-288000"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79" spc="-1" strike="noStrike">
                <a:latin typeface="Arial"/>
              </a:rPr>
              <a:t>Third Outline Level</a:t>
            </a:r>
            <a:endParaRPr b="0" lang="en-US" sz="1979" spc="-1" strike="noStrike">
              <a:latin typeface="Arial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50" spc="-1" strike="noStrike">
                <a:latin typeface="Arial"/>
              </a:rPr>
              <a:t>Fourth Outline Level</a:t>
            </a:r>
            <a:endParaRPr b="0" lang="en-US" sz="1650" spc="-1" strike="noStrike">
              <a:latin typeface="Arial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Arial"/>
              </a:rPr>
              <a:t>Fifth Outline Level</a:t>
            </a:r>
            <a:endParaRPr b="0" lang="en-US" sz="1650" spc="-1" strike="noStrike">
              <a:latin typeface="Arial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Arial"/>
              </a:rPr>
              <a:t>Sixth Outline Level</a:t>
            </a:r>
            <a:endParaRPr b="0" lang="en-US" sz="1650" spc="-1" strike="noStrike">
              <a:latin typeface="Arial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Arial"/>
              </a:rPr>
              <a:t>Seventh Outline Level</a:t>
            </a:r>
            <a:endParaRPr b="0" lang="en-US" sz="165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 hidden="1"/>
          <p:cNvSpPr/>
          <p:nvPr/>
        </p:nvSpPr>
        <p:spPr>
          <a:xfrm>
            <a:off x="0" y="5292000"/>
            <a:ext cx="10076760" cy="3754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" hidden="1"/>
          <p:cNvSpPr/>
          <p:nvPr/>
        </p:nvSpPr>
        <p:spPr>
          <a:xfrm>
            <a:off x="0" y="5236920"/>
            <a:ext cx="10076760" cy="52560"/>
          </a:xfrm>
          <a:prstGeom prst="rect">
            <a:avLst/>
          </a:prstGeom>
          <a:solidFill>
            <a:srgbClr val="1cade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3"/>
          <p:cNvSpPr/>
          <p:nvPr/>
        </p:nvSpPr>
        <p:spPr>
          <a:xfrm>
            <a:off x="986400" y="1436400"/>
            <a:ext cx="824040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4"/>
          <p:cNvSpPr/>
          <p:nvPr/>
        </p:nvSpPr>
        <p:spPr>
          <a:xfrm>
            <a:off x="2520" y="5292000"/>
            <a:ext cx="10074240" cy="375480"/>
          </a:xfrm>
          <a:prstGeom prst="rect">
            <a:avLst/>
          </a:prstGeom>
          <a:solidFill>
            <a:srgbClr val="2683c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5"/>
          <p:cNvSpPr/>
          <p:nvPr/>
        </p:nvSpPr>
        <p:spPr>
          <a:xfrm>
            <a:off x="0" y="5236920"/>
            <a:ext cx="10074240" cy="50760"/>
          </a:xfrm>
          <a:prstGeom prst="rect">
            <a:avLst/>
          </a:prstGeom>
          <a:solidFill>
            <a:srgbClr val="1cade4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6"/>
          <p:cNvSpPr/>
          <p:nvPr/>
        </p:nvSpPr>
        <p:spPr>
          <a:xfrm>
            <a:off x="997920" y="3590640"/>
            <a:ext cx="816480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PlaceHolder 7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640" spc="-1" strike="noStrike">
                <a:latin typeface="Arial"/>
              </a:rPr>
              <a:t>Click to edit the title text format</a:t>
            </a:r>
            <a:endParaRPr b="0" lang="en-US" sz="3640" spc="-1" strike="noStrike">
              <a:latin typeface="Arial"/>
            </a:endParaRPr>
          </a:p>
        </p:txBody>
      </p:sp>
      <p:sp>
        <p:nvSpPr>
          <p:cNvPr id="92" name="PlaceHolder 8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40" spc="-1" strike="noStrike">
                <a:latin typeface="Arial"/>
              </a:rPr>
              <a:t>Click to edit the outline text format</a:t>
            </a:r>
            <a:endParaRPr b="0" lang="en-US" sz="2640" spc="-1" strike="noStrike">
              <a:latin typeface="Arial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320" spc="-1" strike="noStrike">
                <a:latin typeface="Arial"/>
              </a:rPr>
              <a:t>Second Outline Level</a:t>
            </a:r>
            <a:endParaRPr b="0" lang="en-US" sz="2320" spc="-1" strike="noStrike">
              <a:latin typeface="Arial"/>
            </a:endParaRPr>
          </a:p>
          <a:p>
            <a:pPr lvl="2" marL="1296000" indent="-288000"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79" spc="-1" strike="noStrike">
                <a:latin typeface="Arial"/>
              </a:rPr>
              <a:t>Third Outline Level</a:t>
            </a:r>
            <a:endParaRPr b="0" lang="en-US" sz="1979" spc="-1" strike="noStrike">
              <a:latin typeface="Arial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50" spc="-1" strike="noStrike">
                <a:latin typeface="Arial"/>
              </a:rPr>
              <a:t>Fourth Outline Level</a:t>
            </a:r>
            <a:endParaRPr b="0" lang="en-US" sz="1650" spc="-1" strike="noStrike">
              <a:latin typeface="Arial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Arial"/>
              </a:rPr>
              <a:t>Fifth Outline Level</a:t>
            </a:r>
            <a:endParaRPr b="0" lang="en-US" sz="1650" spc="-1" strike="noStrike">
              <a:latin typeface="Arial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Arial"/>
              </a:rPr>
              <a:t>Sixth Outline Level</a:t>
            </a:r>
            <a:endParaRPr b="0" lang="en-US" sz="1650" spc="-1" strike="noStrike">
              <a:latin typeface="Arial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Arial"/>
              </a:rPr>
              <a:t>Seventh Outline Level</a:t>
            </a:r>
            <a:endParaRPr b="0" lang="en-US" sz="165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906840" y="419040"/>
            <a:ext cx="8312760" cy="29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85000"/>
              </a:lnSpc>
            </a:pPr>
            <a:r>
              <a:rPr b="0" lang="en-US" sz="6600" spc="-52" strike="noStrike">
                <a:solidFill>
                  <a:srgbClr val="262626"/>
                </a:solidFill>
                <a:latin typeface="Calibri Light"/>
                <a:ea typeface="DejaVu Sans"/>
              </a:rPr>
              <a:t>Open Science Discussion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909360" y="3683880"/>
            <a:ext cx="831276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Cole Brookson &amp; Alex Davis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01 November 2021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Open Peer Review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457200" y="310896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731520" y="782280"/>
            <a:ext cx="8676720" cy="433836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7406640" y="82800"/>
            <a:ext cx="2588040" cy="192888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/>
        </p:blipFill>
        <p:spPr>
          <a:xfrm>
            <a:off x="29520" y="4460400"/>
            <a:ext cx="3079440" cy="75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Open Access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457200" y="310896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TextShape 5"/>
          <p:cNvSpPr txBox="1"/>
          <p:nvPr/>
        </p:nvSpPr>
        <p:spPr>
          <a:xfrm>
            <a:off x="1005840" y="1903320"/>
            <a:ext cx="813816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i="1" lang="en-US" sz="1800" spc="-1" strike="noStrike">
                <a:latin typeface="Arial"/>
              </a:rPr>
              <a:t>Open Access returns us to the values of science: to help advance and improve society. By providing immediate and unrestricted access to the latest research, we can accelerate discovery and create a more equitable system of knowledge that is open to all</a:t>
            </a:r>
            <a:endParaRPr b="0" i="1" lang="en-US" sz="18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234720" y="3717000"/>
            <a:ext cx="3057120" cy="149508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8377560" y="67320"/>
            <a:ext cx="1589400" cy="148716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4663440" y="2990520"/>
            <a:ext cx="5423040" cy="213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Open Education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457200" y="310896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203920" y="588240"/>
            <a:ext cx="6117120" cy="458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Hard Questions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6" name="TextShape 4"/>
          <p:cNvSpPr txBox="1"/>
          <p:nvPr/>
        </p:nvSpPr>
        <p:spPr>
          <a:xfrm>
            <a:off x="274320" y="975240"/>
            <a:ext cx="9144000" cy="4053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800" spc="-1" strike="noStrike">
                <a:latin typeface="Arial"/>
              </a:rPr>
              <a:t>1. Who owns &amp; has rights to data that were expensive to collect and possibly unique (i.e. long-term field projects?)</a:t>
            </a:r>
            <a:endParaRPr b="0" lang="en-US" sz="2800" spc="-1" strike="noStrike">
              <a:latin typeface="Arial"/>
            </a:endParaRPr>
          </a:p>
          <a:p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2. How much is “enough” in regards to best practices with regards to methods?</a:t>
            </a:r>
            <a:endParaRPr b="0" lang="en-US" sz="2800" spc="-1" strike="noStrike">
              <a:latin typeface="Arial"/>
            </a:endParaRPr>
          </a:p>
          <a:p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3. Who pays for all this? </a:t>
            </a:r>
            <a:endParaRPr b="0" lang="en-US" sz="2800" spc="-1" strike="noStrike">
              <a:latin typeface="Arial"/>
            </a:endParaRPr>
          </a:p>
          <a:p>
            <a:endParaRPr b="0" lang="en-US" sz="2800" spc="-1" strike="noStrike">
              <a:latin typeface="Arial"/>
            </a:endParaRPr>
          </a:p>
          <a:p>
            <a:r>
              <a:rPr b="0" lang="en-US" sz="2800" spc="-1" strike="noStrike">
                <a:latin typeface="Arial"/>
              </a:rPr>
              <a:t>4. 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What is “Open Science”?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1554480" y="719280"/>
            <a:ext cx="7032240" cy="440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Open Data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560320" y="274320"/>
            <a:ext cx="2652840" cy="101340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6400800" y="457200"/>
            <a:ext cx="3261960" cy="108288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1005840" y="1953360"/>
            <a:ext cx="3167280" cy="316728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4"/>
          <a:stretch/>
        </p:blipFill>
        <p:spPr>
          <a:xfrm>
            <a:off x="5297400" y="2090520"/>
            <a:ext cx="3641760" cy="303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Open Source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466200" y="848160"/>
            <a:ext cx="5020200" cy="13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latin typeface="Arial"/>
              </a:rPr>
              <a:t>“</a:t>
            </a:r>
            <a:r>
              <a:rPr b="1" lang="en-US" sz="2800" spc="-1" strike="noStrike">
                <a:latin typeface="Arial"/>
              </a:rPr>
              <a:t>open source”:</a:t>
            </a:r>
            <a:r>
              <a:rPr b="0" lang="en-US" sz="2800" spc="-1" strike="noStrike">
                <a:latin typeface="Arial"/>
              </a:rPr>
              <a:t> denoting software for which the original source code is made freely available and may be redistributed and modified.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5120640" y="2377440"/>
            <a:ext cx="3837600" cy="28782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6518160" y="548640"/>
            <a:ext cx="2717280" cy="1529640"/>
          </a:xfrm>
          <a:prstGeom prst="rect">
            <a:avLst/>
          </a:prstGeom>
          <a:ln>
            <a:noFill/>
          </a:ln>
        </p:spPr>
      </p:pic>
      <p:sp>
        <p:nvSpPr>
          <p:cNvPr id="148" name="CustomShape 5"/>
          <p:cNvSpPr/>
          <p:nvPr/>
        </p:nvSpPr>
        <p:spPr>
          <a:xfrm>
            <a:off x="457200" y="310896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Why Open Source?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2286000" y="1828800"/>
            <a:ext cx="5020200" cy="13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latin typeface="Arial"/>
              </a:rPr>
              <a:t>“</a:t>
            </a:r>
            <a:r>
              <a:rPr b="0" i="1" lang="en-US" sz="2800" spc="-1" strike="noStrike">
                <a:latin typeface="Arial"/>
              </a:rPr>
              <a:t>Given enough eyes, all bugs are shallow”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-Linus’ Law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457200" y="310896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Why Open Source?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2286000" y="1828800"/>
            <a:ext cx="5020200" cy="13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latin typeface="Arial"/>
              </a:rPr>
              <a:t>“</a:t>
            </a:r>
            <a:r>
              <a:rPr b="0" i="1" lang="en-US" sz="2800" spc="-1" strike="noStrike">
                <a:latin typeface="Arial"/>
              </a:rPr>
              <a:t>Given enough eyes, all bugs are shallow”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-Linus’ Law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457200" y="310896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Why Open Source?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5394960" y="116640"/>
            <a:ext cx="5020200" cy="13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latin typeface="Arial"/>
              </a:rPr>
              <a:t>“</a:t>
            </a:r>
            <a:r>
              <a:rPr b="0" i="1" lang="en-US" sz="1400" spc="-1" strike="noStrike">
                <a:latin typeface="Arial"/>
              </a:rPr>
              <a:t>G</a:t>
            </a:r>
            <a:r>
              <a:rPr b="0" i="1" lang="en-US" sz="1400" spc="-1" strike="noStrike">
                <a:latin typeface="Arial"/>
              </a:rPr>
              <a:t>i</a:t>
            </a:r>
            <a:r>
              <a:rPr b="0" i="1" lang="en-US" sz="1400" spc="-1" strike="noStrike">
                <a:latin typeface="Arial"/>
              </a:rPr>
              <a:t>v</a:t>
            </a:r>
            <a:r>
              <a:rPr b="0" i="1" lang="en-US" sz="1400" spc="-1" strike="noStrike">
                <a:latin typeface="Arial"/>
              </a:rPr>
              <a:t>e</a:t>
            </a:r>
            <a:r>
              <a:rPr b="0" i="1" lang="en-US" sz="1400" spc="-1" strike="noStrike">
                <a:latin typeface="Arial"/>
              </a:rPr>
              <a:t>n</a:t>
            </a:r>
            <a:r>
              <a:rPr b="0" i="1" lang="en-US" sz="1400" spc="-1" strike="noStrike">
                <a:latin typeface="Arial"/>
              </a:rPr>
              <a:t> </a:t>
            </a:r>
            <a:r>
              <a:rPr b="0" i="1" lang="en-US" sz="1400" spc="-1" strike="noStrike">
                <a:latin typeface="Arial"/>
              </a:rPr>
              <a:t>e</a:t>
            </a:r>
            <a:r>
              <a:rPr b="0" i="1" lang="en-US" sz="1400" spc="-1" strike="noStrike">
                <a:latin typeface="Arial"/>
              </a:rPr>
              <a:t>n</a:t>
            </a:r>
            <a:r>
              <a:rPr b="0" i="1" lang="en-US" sz="1400" spc="-1" strike="noStrike">
                <a:latin typeface="Arial"/>
              </a:rPr>
              <a:t>o</a:t>
            </a:r>
            <a:r>
              <a:rPr b="0" i="1" lang="en-US" sz="1400" spc="-1" strike="noStrike">
                <a:latin typeface="Arial"/>
              </a:rPr>
              <a:t>u</a:t>
            </a:r>
            <a:r>
              <a:rPr b="0" i="1" lang="en-US" sz="1400" spc="-1" strike="noStrike">
                <a:latin typeface="Arial"/>
              </a:rPr>
              <a:t>g</a:t>
            </a:r>
            <a:r>
              <a:rPr b="0" i="1" lang="en-US" sz="1400" spc="-1" strike="noStrike">
                <a:latin typeface="Arial"/>
              </a:rPr>
              <a:t>h</a:t>
            </a:r>
            <a:r>
              <a:rPr b="0" i="1" lang="en-US" sz="1400" spc="-1" strike="noStrike">
                <a:latin typeface="Arial"/>
              </a:rPr>
              <a:t> </a:t>
            </a:r>
            <a:r>
              <a:rPr b="0" i="1" lang="en-US" sz="1400" spc="-1" strike="noStrike">
                <a:latin typeface="Arial"/>
              </a:rPr>
              <a:t>e</a:t>
            </a:r>
            <a:r>
              <a:rPr b="0" i="1" lang="en-US" sz="1400" spc="-1" strike="noStrike">
                <a:latin typeface="Arial"/>
              </a:rPr>
              <a:t>y</a:t>
            </a:r>
            <a:r>
              <a:rPr b="0" i="1" lang="en-US" sz="1400" spc="-1" strike="noStrike">
                <a:latin typeface="Arial"/>
              </a:rPr>
              <a:t>e</a:t>
            </a:r>
            <a:r>
              <a:rPr b="0" i="1" lang="en-US" sz="1400" spc="-1" strike="noStrike">
                <a:latin typeface="Arial"/>
              </a:rPr>
              <a:t>s</a:t>
            </a:r>
            <a:r>
              <a:rPr b="0" i="1" lang="en-US" sz="1400" spc="-1" strike="noStrike">
                <a:latin typeface="Arial"/>
              </a:rPr>
              <a:t>,</a:t>
            </a:r>
            <a:r>
              <a:rPr b="0" i="1" lang="en-US" sz="1400" spc="-1" strike="noStrike">
                <a:latin typeface="Arial"/>
              </a:rPr>
              <a:t> </a:t>
            </a:r>
            <a:r>
              <a:rPr b="0" i="1" lang="en-US" sz="1400" spc="-1" strike="noStrike">
                <a:latin typeface="Arial"/>
              </a:rPr>
              <a:t>a</a:t>
            </a:r>
            <a:r>
              <a:rPr b="0" i="1" lang="en-US" sz="1400" spc="-1" strike="noStrike">
                <a:latin typeface="Arial"/>
              </a:rPr>
              <a:t>l</a:t>
            </a:r>
            <a:r>
              <a:rPr b="0" i="1" lang="en-US" sz="1400" spc="-1" strike="noStrike">
                <a:latin typeface="Arial"/>
              </a:rPr>
              <a:t>l</a:t>
            </a:r>
            <a:r>
              <a:rPr b="0" i="1" lang="en-US" sz="1400" spc="-1" strike="noStrike">
                <a:latin typeface="Arial"/>
              </a:rPr>
              <a:t> </a:t>
            </a:r>
            <a:r>
              <a:rPr b="0" i="1" lang="en-US" sz="1400" spc="-1" strike="noStrike">
                <a:latin typeface="Arial"/>
              </a:rPr>
              <a:t>b</a:t>
            </a:r>
            <a:r>
              <a:rPr b="0" i="1" lang="en-US" sz="1400" spc="-1" strike="noStrike">
                <a:latin typeface="Arial"/>
              </a:rPr>
              <a:t>u</a:t>
            </a:r>
            <a:r>
              <a:rPr b="0" i="1" lang="en-US" sz="1400" spc="-1" strike="noStrike">
                <a:latin typeface="Arial"/>
              </a:rPr>
              <a:t>g</a:t>
            </a:r>
            <a:r>
              <a:rPr b="0" i="1" lang="en-US" sz="1400" spc="-1" strike="noStrike">
                <a:latin typeface="Arial"/>
              </a:rPr>
              <a:t>s</a:t>
            </a:r>
            <a:r>
              <a:rPr b="0" i="1" lang="en-US" sz="1400" spc="-1" strike="noStrike">
                <a:latin typeface="Arial"/>
              </a:rPr>
              <a:t> </a:t>
            </a:r>
            <a:r>
              <a:rPr b="0" i="1" lang="en-US" sz="1400" spc="-1" strike="noStrike">
                <a:latin typeface="Arial"/>
              </a:rPr>
              <a:t>a</a:t>
            </a:r>
            <a:r>
              <a:rPr b="0" i="1" lang="en-US" sz="1400" spc="-1" strike="noStrike">
                <a:latin typeface="Arial"/>
              </a:rPr>
              <a:t>r</a:t>
            </a:r>
            <a:r>
              <a:rPr b="0" i="1" lang="en-US" sz="1400" spc="-1" strike="noStrike">
                <a:latin typeface="Arial"/>
              </a:rPr>
              <a:t>e</a:t>
            </a:r>
            <a:r>
              <a:rPr b="0" i="1" lang="en-US" sz="1400" spc="-1" strike="noStrike">
                <a:latin typeface="Arial"/>
              </a:rPr>
              <a:t> </a:t>
            </a:r>
            <a:r>
              <a:rPr b="0" i="1" lang="en-US" sz="1400" spc="-1" strike="noStrike">
                <a:latin typeface="Arial"/>
              </a:rPr>
              <a:t>s</a:t>
            </a:r>
            <a:r>
              <a:rPr b="0" i="1" lang="en-US" sz="1400" spc="-1" strike="noStrike">
                <a:latin typeface="Arial"/>
              </a:rPr>
              <a:t>h</a:t>
            </a:r>
            <a:r>
              <a:rPr b="0" i="1" lang="en-US" sz="1400" spc="-1" strike="noStrike">
                <a:latin typeface="Arial"/>
              </a:rPr>
              <a:t>a</a:t>
            </a:r>
            <a:r>
              <a:rPr b="0" i="1" lang="en-US" sz="1400" spc="-1" strike="noStrike">
                <a:latin typeface="Arial"/>
              </a:rPr>
              <a:t>l</a:t>
            </a:r>
            <a:r>
              <a:rPr b="0" i="1" lang="en-US" sz="1400" spc="-1" strike="noStrike">
                <a:latin typeface="Arial"/>
              </a:rPr>
              <a:t>l</a:t>
            </a:r>
            <a:r>
              <a:rPr b="0" i="1" lang="en-US" sz="1400" spc="-1" strike="noStrike">
                <a:latin typeface="Arial"/>
              </a:rPr>
              <a:t>o</a:t>
            </a:r>
            <a:r>
              <a:rPr b="0" i="1" lang="en-US" sz="1400" spc="-1" strike="noStrike">
                <a:latin typeface="Arial"/>
              </a:rPr>
              <a:t>w</a:t>
            </a:r>
            <a:r>
              <a:rPr b="0" i="1" lang="en-US" sz="1400" spc="-1" strike="noStrike">
                <a:latin typeface="Arial"/>
              </a:rPr>
              <a:t>”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-</a:t>
            </a:r>
            <a:r>
              <a:rPr b="0" lang="en-US" sz="1400" spc="-1" strike="noStrike">
                <a:latin typeface="Arial"/>
              </a:rPr>
              <a:t>L</a:t>
            </a:r>
            <a:r>
              <a:rPr b="0" lang="en-US" sz="1400" spc="-1" strike="noStrike">
                <a:latin typeface="Arial"/>
              </a:rPr>
              <a:t>i</a:t>
            </a:r>
            <a:r>
              <a:rPr b="0" lang="en-US" sz="1400" spc="-1" strike="noStrike">
                <a:latin typeface="Arial"/>
              </a:rPr>
              <a:t>n</a:t>
            </a:r>
            <a:r>
              <a:rPr b="0" lang="en-US" sz="1400" spc="-1" strike="noStrike">
                <a:latin typeface="Arial"/>
              </a:rPr>
              <a:t>u</a:t>
            </a:r>
            <a:r>
              <a:rPr b="0" lang="en-US" sz="1400" spc="-1" strike="noStrike">
                <a:latin typeface="Arial"/>
              </a:rPr>
              <a:t>s</a:t>
            </a:r>
            <a:r>
              <a:rPr b="0" lang="en-US" sz="1400" spc="-1" strike="noStrike">
                <a:latin typeface="Arial"/>
              </a:rPr>
              <a:t>’</a:t>
            </a:r>
            <a:r>
              <a:rPr b="0" lang="en-US" sz="1400" spc="-1" strike="noStrike">
                <a:latin typeface="Arial"/>
              </a:rPr>
              <a:t> </a:t>
            </a:r>
            <a:r>
              <a:rPr b="0" lang="en-US" sz="1400" spc="-1" strike="noStrike">
                <a:latin typeface="Arial"/>
              </a:rPr>
              <a:t>L</a:t>
            </a:r>
            <a:r>
              <a:rPr b="0" lang="en-US" sz="1400" spc="-1" strike="noStrike">
                <a:latin typeface="Arial"/>
              </a:rPr>
              <a:t>a</a:t>
            </a:r>
            <a:r>
              <a:rPr b="0" lang="en-US" sz="1400" spc="-1" strike="noStrike">
                <a:latin typeface="Arial"/>
              </a:rPr>
              <a:t>w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CustomShape 5"/>
          <p:cNvSpPr/>
          <p:nvPr/>
        </p:nvSpPr>
        <p:spPr>
          <a:xfrm>
            <a:off x="457200" y="310896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"/>
          <p:cNvSpPr/>
          <p:nvPr/>
        </p:nvSpPr>
        <p:spPr>
          <a:xfrm>
            <a:off x="731520" y="1097280"/>
            <a:ext cx="5303520" cy="374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latin typeface="Arial"/>
              </a:rPr>
              <a:t>Allows for increased </a:t>
            </a:r>
            <a:r>
              <a:rPr b="0" lang="en-US" sz="2800" spc="-1" strike="noStrike">
                <a:latin typeface="Arial"/>
              </a:rPr>
              <a:t>transparency in analysis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latin typeface="Arial"/>
              </a:rPr>
              <a:t>More flexible software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2800" spc="-1" strike="noStrike">
                <a:latin typeface="Arial"/>
              </a:rPr>
              <a:t>Helps address </a:t>
            </a:r>
            <a:r>
              <a:rPr b="1" lang="en-US" sz="2800" spc="-1" strike="noStrike">
                <a:latin typeface="Arial"/>
              </a:rPr>
              <a:t>oppressive methods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latin typeface="Arial"/>
              </a:rPr>
              <a:t>Addresses reproducibility </a:t>
            </a:r>
            <a:r>
              <a:rPr b="0" lang="en-US" sz="2800" spc="-1" strike="noStrike">
                <a:latin typeface="Arial"/>
              </a:rPr>
              <a:t>crisis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6217920" y="2560320"/>
            <a:ext cx="1742760" cy="262872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8224200" y="2501640"/>
            <a:ext cx="1742760" cy="261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Open Methodology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365760" y="822960"/>
            <a:ext cx="6035040" cy="13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i="1" lang="en-US" sz="2800" spc="-1" strike="noStrike">
                <a:latin typeface="Arial"/>
              </a:rPr>
              <a:t>Possibly the most important one!!</a:t>
            </a:r>
            <a:endParaRPr b="1" lang="en-US" sz="2800" spc="-1" strike="noStrike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457200" y="310896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82880" y="3749040"/>
            <a:ext cx="3409560" cy="134280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6723000" y="289800"/>
            <a:ext cx="3152520" cy="144756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4998960" y="2286000"/>
            <a:ext cx="4899240" cy="274320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4"/>
          <a:stretch/>
        </p:blipFill>
        <p:spPr>
          <a:xfrm>
            <a:off x="1332000" y="1677240"/>
            <a:ext cx="5068800" cy="143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806040" y="13608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906840" y="3477600"/>
            <a:ext cx="8466840" cy="226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100440" y="7560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</a:rPr>
              <a:t>Open Methodology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365760" y="822960"/>
            <a:ext cx="6035040" cy="13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i="1" lang="en-US" sz="2800" spc="-1" strike="noStrike">
                <a:latin typeface="Arial"/>
              </a:rPr>
              <a:t>Possibly the most important one!!</a:t>
            </a:r>
            <a:endParaRPr b="1" lang="en-US" sz="2800" spc="-1" strike="noStrike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457200" y="3108960"/>
            <a:ext cx="44715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492560" y="2000160"/>
            <a:ext cx="7194240" cy="2571840"/>
          </a:xfrm>
          <a:prstGeom prst="rect">
            <a:avLst/>
          </a:prstGeom>
          <a:ln>
            <a:noFill/>
          </a:ln>
        </p:spPr>
      </p:pic>
      <p:sp>
        <p:nvSpPr>
          <p:cNvPr id="182" name="CustomShape 6"/>
          <p:cNvSpPr/>
          <p:nvPr/>
        </p:nvSpPr>
        <p:spPr>
          <a:xfrm>
            <a:off x="3749040" y="2022480"/>
            <a:ext cx="3200400" cy="2823840"/>
          </a:xfrm>
          <a:custGeom>
            <a:avLst/>
            <a:gdLst/>
            <a:ahLst/>
            <a:rect l="0" t="0" r="r" b="b"/>
            <a:pathLst>
              <a:path w="8892" h="7846">
                <a:moveTo>
                  <a:pt x="8891" y="3923"/>
                </a:moveTo>
                <a:cubicBezTo>
                  <a:pt x="8891" y="4611"/>
                  <a:pt x="8686" y="5287"/>
                  <a:pt x="8295" y="5884"/>
                </a:cubicBezTo>
                <a:cubicBezTo>
                  <a:pt x="7905" y="6480"/>
                  <a:pt x="7344" y="6975"/>
                  <a:pt x="6668" y="7319"/>
                </a:cubicBezTo>
                <a:cubicBezTo>
                  <a:pt x="5992" y="7664"/>
                  <a:pt x="5226" y="7845"/>
                  <a:pt x="4446" y="7845"/>
                </a:cubicBezTo>
                <a:cubicBezTo>
                  <a:pt x="3665" y="7845"/>
                  <a:pt x="2899" y="7664"/>
                  <a:pt x="2223" y="7319"/>
                </a:cubicBezTo>
                <a:cubicBezTo>
                  <a:pt x="1547" y="6975"/>
                  <a:pt x="986" y="6480"/>
                  <a:pt x="596" y="5884"/>
                </a:cubicBezTo>
                <a:cubicBezTo>
                  <a:pt x="205" y="5287"/>
                  <a:pt x="0" y="4611"/>
                  <a:pt x="0" y="3923"/>
                </a:cubicBezTo>
                <a:cubicBezTo>
                  <a:pt x="0" y="3234"/>
                  <a:pt x="205" y="2558"/>
                  <a:pt x="596" y="1961"/>
                </a:cubicBezTo>
                <a:cubicBezTo>
                  <a:pt x="986" y="1365"/>
                  <a:pt x="1547" y="870"/>
                  <a:pt x="2223" y="526"/>
                </a:cubicBezTo>
                <a:cubicBezTo>
                  <a:pt x="2899" y="181"/>
                  <a:pt x="3665" y="0"/>
                  <a:pt x="4445" y="0"/>
                </a:cubicBezTo>
                <a:cubicBezTo>
                  <a:pt x="5226" y="0"/>
                  <a:pt x="5992" y="181"/>
                  <a:pt x="6668" y="526"/>
                </a:cubicBezTo>
                <a:cubicBezTo>
                  <a:pt x="7344" y="870"/>
                  <a:pt x="7905" y="1365"/>
                  <a:pt x="8295" y="1961"/>
                </a:cubicBezTo>
                <a:cubicBezTo>
                  <a:pt x="8686" y="2558"/>
                  <a:pt x="8891" y="3234"/>
                  <a:pt x="8891" y="3922"/>
                </a:cubicBezTo>
                <a:lnTo>
                  <a:pt x="8891" y="3923"/>
                </a:lnTo>
                <a:moveTo>
                  <a:pt x="1727" y="2218"/>
                </a:moveTo>
                <a:lnTo>
                  <a:pt x="1634" y="2340"/>
                </a:lnTo>
                <a:lnTo>
                  <a:pt x="1548" y="2467"/>
                </a:lnTo>
                <a:lnTo>
                  <a:pt x="1469" y="2597"/>
                </a:lnTo>
                <a:lnTo>
                  <a:pt x="1397" y="2730"/>
                </a:lnTo>
                <a:lnTo>
                  <a:pt x="1333" y="2866"/>
                </a:lnTo>
                <a:lnTo>
                  <a:pt x="1277" y="3005"/>
                </a:lnTo>
                <a:lnTo>
                  <a:pt x="1229" y="3146"/>
                </a:lnTo>
                <a:lnTo>
                  <a:pt x="1189" y="3289"/>
                </a:lnTo>
                <a:lnTo>
                  <a:pt x="1157" y="3434"/>
                </a:lnTo>
                <a:lnTo>
                  <a:pt x="1134" y="3580"/>
                </a:lnTo>
                <a:lnTo>
                  <a:pt x="1118" y="3727"/>
                </a:lnTo>
                <a:lnTo>
                  <a:pt x="1111" y="3874"/>
                </a:lnTo>
                <a:lnTo>
                  <a:pt x="1113" y="4021"/>
                </a:lnTo>
                <a:lnTo>
                  <a:pt x="1123" y="4169"/>
                </a:lnTo>
                <a:lnTo>
                  <a:pt x="1141" y="4315"/>
                </a:lnTo>
                <a:lnTo>
                  <a:pt x="1167" y="4461"/>
                </a:lnTo>
                <a:lnTo>
                  <a:pt x="1202" y="4605"/>
                </a:lnTo>
                <a:lnTo>
                  <a:pt x="1245" y="4747"/>
                </a:lnTo>
                <a:lnTo>
                  <a:pt x="1296" y="4888"/>
                </a:lnTo>
                <a:lnTo>
                  <a:pt x="1355" y="5026"/>
                </a:lnTo>
                <a:lnTo>
                  <a:pt x="1421" y="5161"/>
                </a:lnTo>
                <a:lnTo>
                  <a:pt x="1495" y="5293"/>
                </a:lnTo>
                <a:lnTo>
                  <a:pt x="1577" y="5422"/>
                </a:lnTo>
                <a:lnTo>
                  <a:pt x="1666" y="5547"/>
                </a:lnTo>
                <a:lnTo>
                  <a:pt x="1761" y="5668"/>
                </a:lnTo>
                <a:lnTo>
                  <a:pt x="1864" y="5784"/>
                </a:lnTo>
                <a:lnTo>
                  <a:pt x="1973" y="5896"/>
                </a:lnTo>
                <a:lnTo>
                  <a:pt x="2088" y="6003"/>
                </a:lnTo>
                <a:lnTo>
                  <a:pt x="2209" y="6104"/>
                </a:lnTo>
                <a:lnTo>
                  <a:pt x="2336" y="6200"/>
                </a:lnTo>
                <a:lnTo>
                  <a:pt x="2468" y="6291"/>
                </a:lnTo>
                <a:lnTo>
                  <a:pt x="2605" y="6375"/>
                </a:lnTo>
                <a:lnTo>
                  <a:pt x="2746" y="6453"/>
                </a:lnTo>
                <a:lnTo>
                  <a:pt x="2892" y="6525"/>
                </a:lnTo>
                <a:lnTo>
                  <a:pt x="3042" y="6591"/>
                </a:lnTo>
                <a:lnTo>
                  <a:pt x="3195" y="6649"/>
                </a:lnTo>
                <a:lnTo>
                  <a:pt x="3351" y="6701"/>
                </a:lnTo>
                <a:lnTo>
                  <a:pt x="3511" y="6746"/>
                </a:lnTo>
                <a:lnTo>
                  <a:pt x="3672" y="6784"/>
                </a:lnTo>
                <a:lnTo>
                  <a:pt x="3836" y="6814"/>
                </a:lnTo>
                <a:lnTo>
                  <a:pt x="4001" y="6838"/>
                </a:lnTo>
                <a:lnTo>
                  <a:pt x="4167" y="6854"/>
                </a:lnTo>
                <a:lnTo>
                  <a:pt x="4333" y="6862"/>
                </a:lnTo>
                <a:lnTo>
                  <a:pt x="4500" y="6864"/>
                </a:lnTo>
                <a:lnTo>
                  <a:pt x="4667" y="6857"/>
                </a:lnTo>
                <a:lnTo>
                  <a:pt x="4834" y="6844"/>
                </a:lnTo>
                <a:lnTo>
                  <a:pt x="4999" y="6823"/>
                </a:lnTo>
                <a:lnTo>
                  <a:pt x="5163" y="6795"/>
                </a:lnTo>
                <a:lnTo>
                  <a:pt x="5325" y="6760"/>
                </a:lnTo>
                <a:lnTo>
                  <a:pt x="5485" y="6717"/>
                </a:lnTo>
                <a:lnTo>
                  <a:pt x="5643" y="6668"/>
                </a:lnTo>
                <a:lnTo>
                  <a:pt x="5797" y="6611"/>
                </a:lnTo>
                <a:lnTo>
                  <a:pt x="5948" y="6548"/>
                </a:lnTo>
                <a:lnTo>
                  <a:pt x="6095" y="6478"/>
                </a:lnTo>
                <a:lnTo>
                  <a:pt x="6238" y="6402"/>
                </a:lnTo>
                <a:lnTo>
                  <a:pt x="6377" y="6320"/>
                </a:lnTo>
                <a:lnTo>
                  <a:pt x="1727" y="2218"/>
                </a:lnTo>
                <a:moveTo>
                  <a:pt x="7163" y="5626"/>
                </a:moveTo>
                <a:lnTo>
                  <a:pt x="7256" y="5504"/>
                </a:lnTo>
                <a:lnTo>
                  <a:pt x="7342" y="5377"/>
                </a:lnTo>
                <a:lnTo>
                  <a:pt x="7421" y="5247"/>
                </a:lnTo>
                <a:lnTo>
                  <a:pt x="7493" y="5114"/>
                </a:lnTo>
                <a:lnTo>
                  <a:pt x="7557" y="4978"/>
                </a:lnTo>
                <a:lnTo>
                  <a:pt x="7613" y="4839"/>
                </a:lnTo>
                <a:lnTo>
                  <a:pt x="7661" y="4698"/>
                </a:lnTo>
                <a:lnTo>
                  <a:pt x="7701" y="4555"/>
                </a:lnTo>
                <a:lnTo>
                  <a:pt x="7733" y="4410"/>
                </a:lnTo>
                <a:lnTo>
                  <a:pt x="7756" y="4264"/>
                </a:lnTo>
                <a:lnTo>
                  <a:pt x="7772" y="4117"/>
                </a:lnTo>
                <a:lnTo>
                  <a:pt x="7779" y="3970"/>
                </a:lnTo>
                <a:lnTo>
                  <a:pt x="7777" y="3823"/>
                </a:lnTo>
                <a:lnTo>
                  <a:pt x="7767" y="3675"/>
                </a:lnTo>
                <a:lnTo>
                  <a:pt x="7749" y="3529"/>
                </a:lnTo>
                <a:lnTo>
                  <a:pt x="7723" y="3383"/>
                </a:lnTo>
                <a:lnTo>
                  <a:pt x="7688" y="3239"/>
                </a:lnTo>
                <a:lnTo>
                  <a:pt x="7645" y="3097"/>
                </a:lnTo>
                <a:lnTo>
                  <a:pt x="7594" y="2956"/>
                </a:lnTo>
                <a:lnTo>
                  <a:pt x="7535" y="2818"/>
                </a:lnTo>
                <a:lnTo>
                  <a:pt x="7469" y="2683"/>
                </a:lnTo>
                <a:lnTo>
                  <a:pt x="7395" y="2551"/>
                </a:lnTo>
                <a:lnTo>
                  <a:pt x="7313" y="2422"/>
                </a:lnTo>
                <a:lnTo>
                  <a:pt x="7224" y="2297"/>
                </a:lnTo>
                <a:lnTo>
                  <a:pt x="7129" y="2176"/>
                </a:lnTo>
                <a:lnTo>
                  <a:pt x="7026" y="2060"/>
                </a:lnTo>
                <a:lnTo>
                  <a:pt x="6917" y="1948"/>
                </a:lnTo>
                <a:lnTo>
                  <a:pt x="6802" y="1841"/>
                </a:lnTo>
                <a:lnTo>
                  <a:pt x="6681" y="1740"/>
                </a:lnTo>
                <a:lnTo>
                  <a:pt x="6554" y="1644"/>
                </a:lnTo>
                <a:lnTo>
                  <a:pt x="6422" y="1553"/>
                </a:lnTo>
                <a:lnTo>
                  <a:pt x="6285" y="1469"/>
                </a:lnTo>
                <a:lnTo>
                  <a:pt x="6144" y="1391"/>
                </a:lnTo>
                <a:lnTo>
                  <a:pt x="5998" y="1319"/>
                </a:lnTo>
                <a:lnTo>
                  <a:pt x="5848" y="1253"/>
                </a:lnTo>
                <a:lnTo>
                  <a:pt x="5695" y="1195"/>
                </a:lnTo>
                <a:lnTo>
                  <a:pt x="5539" y="1143"/>
                </a:lnTo>
                <a:lnTo>
                  <a:pt x="5379" y="1098"/>
                </a:lnTo>
                <a:lnTo>
                  <a:pt x="5218" y="1060"/>
                </a:lnTo>
                <a:lnTo>
                  <a:pt x="5054" y="1030"/>
                </a:lnTo>
                <a:lnTo>
                  <a:pt x="4889" y="1006"/>
                </a:lnTo>
                <a:lnTo>
                  <a:pt x="4723" y="990"/>
                </a:lnTo>
                <a:lnTo>
                  <a:pt x="4557" y="982"/>
                </a:lnTo>
                <a:lnTo>
                  <a:pt x="4390" y="980"/>
                </a:lnTo>
                <a:lnTo>
                  <a:pt x="4223" y="987"/>
                </a:lnTo>
                <a:lnTo>
                  <a:pt x="4056" y="1000"/>
                </a:lnTo>
                <a:lnTo>
                  <a:pt x="3891" y="1021"/>
                </a:lnTo>
                <a:lnTo>
                  <a:pt x="3727" y="1049"/>
                </a:lnTo>
                <a:lnTo>
                  <a:pt x="3565" y="1084"/>
                </a:lnTo>
                <a:lnTo>
                  <a:pt x="3405" y="1127"/>
                </a:lnTo>
                <a:lnTo>
                  <a:pt x="3247" y="1176"/>
                </a:lnTo>
                <a:lnTo>
                  <a:pt x="3093" y="1233"/>
                </a:lnTo>
                <a:lnTo>
                  <a:pt x="2942" y="1296"/>
                </a:lnTo>
                <a:lnTo>
                  <a:pt x="2795" y="1366"/>
                </a:lnTo>
                <a:lnTo>
                  <a:pt x="2652" y="1442"/>
                </a:lnTo>
                <a:lnTo>
                  <a:pt x="2513" y="1524"/>
                </a:lnTo>
                <a:lnTo>
                  <a:pt x="7163" y="5626"/>
                </a:lnTo>
              </a:path>
            </a:pathLst>
          </a:cu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2021-11-01T12:14:30Z</dcterms:created>
  <dc:creator/>
  <dc:description/>
  <dc:language>en-US</dc:language>
  <cp:lastModifiedBy/>
  <dcterms:modified xsi:type="dcterms:W3CDTF">2021-11-01T13:07:33Z</dcterms:modified>
  <cp:revision>1</cp:revision>
  <dc:subject/>
  <dc:title/>
</cp:coreProperties>
</file>